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9" r:id="rId2"/>
  </p:sldMasterIdLst>
  <p:notesMasterIdLst>
    <p:notesMasterId r:id="rId9"/>
  </p:notesMasterIdLst>
  <p:handoutMasterIdLst>
    <p:handoutMasterId r:id="rId10"/>
  </p:handoutMasterIdLst>
  <p:sldIdLst>
    <p:sldId id="257" r:id="rId3"/>
    <p:sldId id="286" r:id="rId4"/>
    <p:sldId id="287" r:id="rId5"/>
    <p:sldId id="288" r:id="rId6"/>
    <p:sldId id="289" r:id="rId7"/>
    <p:sldId id="29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3B910-7BBE-4D0E-855E-CA8E2B607744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0CB26-6217-4126-963D-7B71D8DA2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82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94D5-1E3A-4043-935B-3E2A79DD122B}" type="datetimeFigureOut">
              <a:rPr lang="en-US" smtClean="0"/>
              <a:t>5/20/2015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A0794-1B1F-45AC-B8FB-881854378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3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19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2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9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70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51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52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5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83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7575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07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42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1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89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00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31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0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307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79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419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65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8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4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2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</a:rPr>
              <a:pPr/>
              <a:t>5/20/2015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0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87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Me llamo _________ Clase </a:t>
            </a:r>
            <a:r>
              <a:rPr lang="en-US" sz="3600" dirty="0" smtClean="0">
                <a:solidFill>
                  <a:srgbClr val="0070C0"/>
                </a:solidFill>
              </a:rPr>
              <a:t>701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 smtClean="0">
                <a:solidFill>
                  <a:srgbClr val="0070C0"/>
                </a:solidFill>
              </a:rPr>
              <a:t>29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 </a:t>
            </a:r>
            <a:r>
              <a:rPr lang="en-US" sz="3600" dirty="0" smtClean="0">
                <a:solidFill>
                  <a:srgbClr val="0070C0"/>
                </a:solidFill>
              </a:rPr>
              <a:t>mayo </a:t>
            </a:r>
            <a:r>
              <a:rPr lang="en-US" sz="3600" dirty="0" smtClean="0">
                <a:solidFill>
                  <a:srgbClr val="0070C0"/>
                </a:solidFill>
              </a:rPr>
              <a:t>del </a:t>
            </a:r>
            <a:r>
              <a:rPr lang="en-US" sz="3600" dirty="0" smtClean="0">
                <a:solidFill>
                  <a:srgbClr val="0070C0"/>
                </a:solidFill>
              </a:rPr>
              <a:t>2015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</a:t>
            </a:r>
            <a:r>
              <a:rPr lang="es-ES_tradnl" dirty="0" smtClean="0">
                <a:solidFill>
                  <a:srgbClr val="FF0000"/>
                </a:solidFill>
              </a:rPr>
              <a:t># </a:t>
            </a:r>
            <a:r>
              <a:rPr lang="es-ES_tradnl" dirty="0" smtClean="0">
                <a:solidFill>
                  <a:srgbClr val="FF0000"/>
                </a:solidFill>
              </a:rPr>
              <a:t>83</a:t>
            </a:r>
            <a:r>
              <a:rPr lang="es-ES_tradnl" dirty="0" smtClean="0">
                <a:solidFill>
                  <a:srgbClr val="FF0000"/>
                </a:solidFill>
              </a:rPr>
              <a:t>: </a:t>
            </a:r>
            <a:r>
              <a:rPr lang="es-ES_tradnl" dirty="0" smtClean="0"/>
              <a:t>¿Cómo continuamos el repaso de la </a:t>
            </a:r>
            <a:r>
              <a:rPr lang="es-ES_tradnl" dirty="0" smtClean="0"/>
              <a:t>geografía?</a:t>
            </a:r>
            <a:endParaRPr lang="es-ES_tradnl" dirty="0" smtClean="0"/>
          </a:p>
          <a:p>
            <a:pPr marL="0" indent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 </a:t>
            </a:r>
            <a:r>
              <a:rPr lang="es-ES_tradnl" dirty="0" smtClean="0">
                <a:solidFill>
                  <a:schemeClr val="tx2"/>
                </a:solidFill>
              </a:rPr>
              <a:t>distribuida en grupos de mesa.</a:t>
            </a:r>
          </a:p>
          <a:p>
            <a:pPr marL="0" indent="0">
              <a:buNone/>
            </a:pPr>
            <a:endParaRPr lang="es-ES_tradnl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83: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chemeClr val="tx2"/>
                </a:solidFill>
              </a:rPr>
              <a:t>Completa la hoja</a:t>
            </a:r>
            <a:endParaRPr lang="es-ES_trad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725397"/>
              </p:ext>
            </p:extLst>
          </p:nvPr>
        </p:nvGraphicFramePr>
        <p:xfrm>
          <a:off x="4572000" y="533400"/>
          <a:ext cx="441672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Clip" r:id="rId3" imgW="2287080" imgH="1145880" progId="MS_ClipArt_Gallery.2">
                  <p:embed/>
                </p:oleObj>
              </mc:Choice>
              <mc:Fallback>
                <p:oleObj name="Clip" r:id="rId3" imgW="2287080" imgH="114588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33400"/>
                        <a:ext cx="4416725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152400" y="914400"/>
            <a:ext cx="4129585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Cuba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85800" y="3348335"/>
            <a:ext cx="96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Flag: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00200" y="3352800"/>
            <a:ext cx="734367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The colors of the flag of Cuba are blue, red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and white.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12218" y="6320135"/>
            <a:ext cx="32592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Seal/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Coat of Arms: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962400" y="6320135"/>
            <a:ext cx="2362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 white star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7418" y="4267200"/>
            <a:ext cx="871952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The </a:t>
            </a:r>
            <a:r>
              <a:rPr lang="en-US" sz="2400" dirty="0">
                <a:solidFill>
                  <a:srgbClr val="0070C0"/>
                </a:solidFill>
              </a:rPr>
              <a:t>blue bands represent the three military districts of colonial Cuba - central, occidental, and </a:t>
            </a:r>
            <a:r>
              <a:rPr lang="en-US" sz="2400" dirty="0" smtClean="0">
                <a:solidFill>
                  <a:srgbClr val="0070C0"/>
                </a:solidFill>
              </a:rPr>
              <a:t>oriental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Two white bands stands for the purity of the patriotic cause.</a:t>
            </a:r>
            <a:endParaRPr lang="en-US" sz="2400" dirty="0" smtClean="0">
              <a:solidFill>
                <a:schemeClr val="bg2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Red symbolizes the blood shed in the struggle for independence</a:t>
            </a:r>
            <a:endParaRPr lang="en-US" altLang="en-US" sz="2400" dirty="0">
              <a:solidFill>
                <a:srgbClr val="FF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39472258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09600" y="3429000"/>
            <a:ext cx="96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Flag: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76400" y="3429000"/>
            <a:ext cx="739067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The colors of the flag of </a:t>
            </a:r>
            <a:r>
              <a:rPr lang="en-US" altLang="en-US" sz="2400" dirty="0" err="1" smtClean="0">
                <a:solidFill>
                  <a:srgbClr val="7030A0"/>
                </a:solidFill>
                <a:latin typeface="Verdana"/>
              </a:rPr>
              <a:t>Republica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 </a:t>
            </a:r>
            <a:r>
              <a:rPr lang="en-US" altLang="en-US" sz="2400" dirty="0" err="1" smtClean="0">
                <a:solidFill>
                  <a:srgbClr val="7030A0"/>
                </a:solidFill>
                <a:latin typeface="Verdana"/>
              </a:rPr>
              <a:t>Dominicana</a:t>
            </a:r>
            <a:endParaRPr lang="en-US" altLang="en-US" sz="2400" dirty="0" smtClean="0">
              <a:solidFill>
                <a:srgbClr val="7030A0"/>
              </a:solidFill>
              <a:latin typeface="Verdan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are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blue, red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and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white.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62765" y="5646003"/>
            <a:ext cx="23230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Seal/ </a:t>
            </a:r>
            <a:endParaRPr lang="en-US" altLang="en-US" sz="2400" dirty="0" smtClean="0">
              <a:solidFill>
                <a:srgbClr val="00007D"/>
              </a:solidFill>
              <a:latin typeface="Verdan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Coat of arms:</a:t>
            </a:r>
            <a:endParaRPr lang="en-US" altLang="en-US" sz="2400" dirty="0">
              <a:solidFill>
                <a:srgbClr val="00007D"/>
              </a:solidFill>
              <a:latin typeface="Verdana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162765" y="381000"/>
            <a:ext cx="469063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La </a:t>
            </a: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República</a:t>
            </a:r>
            <a:endParaRPr lang="en-US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Dominicana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pic>
        <p:nvPicPr>
          <p:cNvPr id="11" name="Picture 9" descr="ANd9GcTv-VTFb1U8EHs8UhhgusMyIUdQCDVEYMbfV-raciLGnFCL1vjM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103" y="104472"/>
            <a:ext cx="4199661" cy="294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627637" y="5505271"/>
            <a:ext cx="613536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A </a:t>
            </a:r>
            <a:r>
              <a:rPr lang="en-US" altLang="en-US" sz="2400" dirty="0">
                <a:solidFill>
                  <a:srgbClr val="00007D"/>
                </a:solidFill>
                <a:latin typeface="Verdana"/>
              </a:rPr>
              <a:t>bible, a cross, two lances, four flags, a laurel branch and a palm branch, a blue and a white ribbon.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6856" y="4267200"/>
            <a:ext cx="7247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The </a:t>
            </a:r>
            <a:r>
              <a:rPr lang="en-US" sz="2400" dirty="0" smtClean="0">
                <a:solidFill>
                  <a:srgbClr val="0070C0"/>
                </a:solidFill>
              </a:rPr>
              <a:t>blue represents liberty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red </a:t>
            </a:r>
            <a:r>
              <a:rPr lang="en-US" sz="2400" dirty="0" smtClean="0">
                <a:solidFill>
                  <a:srgbClr val="FF0000"/>
                </a:solidFill>
              </a:rPr>
              <a:t>represents </a:t>
            </a:r>
            <a:r>
              <a:rPr lang="en-US" sz="2400" dirty="0">
                <a:solidFill>
                  <a:srgbClr val="FF0000"/>
                </a:solidFill>
              </a:rPr>
              <a:t>the blood of </a:t>
            </a:r>
            <a:r>
              <a:rPr lang="en-US" sz="2400" dirty="0" smtClean="0">
                <a:solidFill>
                  <a:srgbClr val="FF0000"/>
                </a:solidFill>
              </a:rPr>
              <a:t>heroes.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white </a:t>
            </a:r>
            <a:r>
              <a:rPr lang="en-US" sz="2400" dirty="0" smtClean="0"/>
              <a:t>represents salvation.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805667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242614"/>
              </p:ext>
            </p:extLst>
          </p:nvPr>
        </p:nvGraphicFramePr>
        <p:xfrm>
          <a:off x="4210878" y="457200"/>
          <a:ext cx="4780722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Clip" r:id="rId3" imgW="2286000" imgH="1453320" progId="MS_ClipArt_Gallery.2">
                  <p:embed/>
                </p:oleObj>
              </mc:Choice>
              <mc:Fallback>
                <p:oleObj name="Clip" r:id="rId3" imgW="2286000" imgH="1453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0878" y="457200"/>
                        <a:ext cx="4780722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76200" y="762000"/>
            <a:ext cx="4419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Puerto </a:t>
            </a:r>
            <a:endParaRPr lang="en-US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Rico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774556" y="3576935"/>
            <a:ext cx="96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Flag: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751464" y="3588603"/>
            <a:ext cx="7010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The colors of the flag of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Puerto Rico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are red, white</a:t>
            </a:r>
            <a:r>
              <a:rPr lang="en-US" altLang="en-US" sz="2400" dirty="0">
                <a:solidFill>
                  <a:srgbClr val="7030A0"/>
                </a:solidFill>
                <a:latin typeface="Verdana"/>
              </a:rPr>
              <a:t> </a:t>
            </a:r>
            <a:r>
              <a:rPr lang="en-US" altLang="en-US" sz="2400" dirty="0" smtClean="0">
                <a:solidFill>
                  <a:srgbClr val="7030A0"/>
                </a:solidFill>
                <a:latin typeface="Verdana"/>
              </a:rPr>
              <a:t>and blue</a:t>
            </a:r>
            <a:endParaRPr lang="en-US" altLang="en-US" sz="2400" dirty="0">
              <a:solidFill>
                <a:srgbClr val="7030A0"/>
              </a:solidFill>
              <a:latin typeface="Verdana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407418" y="6167735"/>
            <a:ext cx="32592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Seal/ </a:t>
            </a: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Coat of Arms:</a:t>
            </a:r>
            <a:endParaRPr lang="en-US" altLang="en-US" sz="2400" dirty="0">
              <a:solidFill>
                <a:srgbClr val="00007D"/>
              </a:solidFill>
              <a:latin typeface="Verdana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810000" y="6167735"/>
            <a:ext cx="2362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7D"/>
                </a:solidFill>
                <a:latin typeface="Verdana"/>
              </a:rPr>
              <a:t>A white star</a:t>
            </a:r>
            <a:endParaRPr lang="en-US" altLang="en-US" sz="2400" dirty="0">
              <a:solidFill>
                <a:srgbClr val="00007D"/>
              </a:solidFill>
              <a:latin typeface="Verdan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6856" y="4362271"/>
            <a:ext cx="7247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white stripes represent individual liberty and </a:t>
            </a:r>
            <a:r>
              <a:rPr lang="en-US" sz="2400" dirty="0" smtClean="0"/>
              <a:t>peace.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The </a:t>
            </a:r>
            <a:r>
              <a:rPr lang="en-US" sz="2400" dirty="0">
                <a:solidFill>
                  <a:srgbClr val="0070C0"/>
                </a:solidFill>
              </a:rPr>
              <a:t>blue </a:t>
            </a:r>
            <a:r>
              <a:rPr lang="en-US" sz="2400" dirty="0" smtClean="0">
                <a:solidFill>
                  <a:srgbClr val="0070C0"/>
                </a:solidFill>
              </a:rPr>
              <a:t>represents the sky and coastal waters.</a:t>
            </a:r>
            <a:endParaRPr lang="en-US" sz="2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The red represents the blood of the warriors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924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797078"/>
              </p:ext>
            </p:extLst>
          </p:nvPr>
        </p:nvGraphicFramePr>
        <p:xfrm>
          <a:off x="5471544" y="129072"/>
          <a:ext cx="3520056" cy="2385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lip" r:id="rId3" imgW="2286000" imgH="1534320" progId="MS_ClipArt_Gallery.2">
                  <p:embed/>
                </p:oleObj>
              </mc:Choice>
              <mc:Fallback>
                <p:oleObj name="Clip" r:id="rId3" imgW="2286000" imgH="1534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1544" y="129072"/>
                        <a:ext cx="3520056" cy="2385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45720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México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31051" y="26625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00200" y="2662535"/>
            <a:ext cx="7391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green, white and red. 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70875" y="55052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 :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190723" y="3330476"/>
            <a:ext cx="757227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6600"/>
                </a:solidFill>
              </a:rPr>
              <a:t>The green represents the union between Europeans and Americans.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8A8AB9">
                    <a:lumMod val="50000"/>
                  </a:srgbClr>
                </a:solidFill>
              </a:rPr>
              <a:t>The white represents religion, the catholic faith.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FF0000"/>
                </a:solidFill>
              </a:rPr>
              <a:t>The red represents Independence from Spain</a:t>
            </a:r>
            <a:endParaRPr lang="en-US" altLang="en-US" sz="1200" i="1" dirty="0">
              <a:solidFill>
                <a:srgbClr val="FF000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571723" y="5486400"/>
            <a:ext cx="726747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 dirty="0" err="1">
                <a:solidFill>
                  <a:srgbClr val="7030A0"/>
                </a:solidFill>
              </a:rPr>
              <a:t>An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eagle</a:t>
            </a:r>
            <a:r>
              <a:rPr lang="es-ES_tradnl" altLang="en-US" sz="2400" dirty="0">
                <a:solidFill>
                  <a:srgbClr val="7030A0"/>
                </a:solidFill>
              </a:rPr>
              <a:t>, a nopal cactus </a:t>
            </a:r>
            <a:r>
              <a:rPr lang="es-ES_tradnl" altLang="en-US" sz="2400" dirty="0" err="1">
                <a:solidFill>
                  <a:srgbClr val="7030A0"/>
                </a:solidFill>
              </a:rPr>
              <a:t>with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flowers</a:t>
            </a:r>
            <a:r>
              <a:rPr lang="es-ES_tradnl" altLang="en-US" sz="2400" dirty="0">
                <a:solidFill>
                  <a:srgbClr val="7030A0"/>
                </a:solidFill>
              </a:rPr>
              <a:t>,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serpent</a:t>
            </a:r>
            <a:r>
              <a:rPr lang="es-ES_tradnl" altLang="en-US" sz="2400" dirty="0">
                <a:solidFill>
                  <a:srgbClr val="7030A0"/>
                </a:solidFill>
              </a:rPr>
              <a:t>,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branch</a:t>
            </a:r>
            <a:r>
              <a:rPr lang="es-ES_tradnl" altLang="en-US" sz="2400" dirty="0">
                <a:solidFill>
                  <a:srgbClr val="7030A0"/>
                </a:solidFill>
              </a:rPr>
              <a:t> of </a:t>
            </a:r>
            <a:r>
              <a:rPr lang="es-ES_tradnl" altLang="en-US" sz="2400" dirty="0" err="1">
                <a:solidFill>
                  <a:srgbClr val="7030A0"/>
                </a:solidFill>
              </a:rPr>
              <a:t>oak</a:t>
            </a:r>
            <a:r>
              <a:rPr lang="es-ES_tradnl" altLang="en-US" sz="2400" dirty="0">
                <a:solidFill>
                  <a:srgbClr val="7030A0"/>
                </a:solidFill>
              </a:rPr>
              <a:t>,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branch</a:t>
            </a:r>
            <a:r>
              <a:rPr lang="es-ES_tradnl" altLang="en-US" sz="2400" dirty="0">
                <a:solidFill>
                  <a:srgbClr val="7030A0"/>
                </a:solidFill>
              </a:rPr>
              <a:t> of laurel and a </a:t>
            </a:r>
            <a:r>
              <a:rPr lang="es-ES_tradnl" altLang="en-US" sz="2400" dirty="0" err="1">
                <a:solidFill>
                  <a:srgbClr val="7030A0"/>
                </a:solidFill>
              </a:rPr>
              <a:t>ribbon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with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the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national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colors</a:t>
            </a:r>
            <a:endParaRPr lang="es-ES_tradnl" alt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75934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4" y="152400"/>
            <a:ext cx="4016376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457200" y="457863"/>
            <a:ext cx="4343400" cy="1828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Guatemala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57200" y="30435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491726" y="3043534"/>
            <a:ext cx="63129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light blue and white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70875" y="55052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 Arms: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47800" y="3704272"/>
            <a:ext cx="7315200" cy="147732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70C0"/>
                </a:solidFill>
              </a:rPr>
              <a:t>The light blue represents the pacific ocean in the west, the Caribbean sea on the right. Also justice, loyalty and the sky.</a:t>
            </a:r>
            <a:endParaRPr lang="en-US" altLang="en-US" sz="1100" dirty="0">
              <a:solidFill>
                <a:srgbClr val="0070C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0000"/>
                </a:solidFill>
              </a:rPr>
              <a:t>The white represents purity, integrity firmness and the nation.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676400" y="5646003"/>
            <a:ext cx="7821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quetzal, two rifles, a parchment with the date of independence and branches of laurel.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75173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13753</TotalTime>
  <Words>376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grey globe</vt:lpstr>
      <vt:lpstr>2_Pixel</vt:lpstr>
      <vt:lpstr>Clip</vt:lpstr>
      <vt:lpstr>Me llamo _________ Clase 701 La fecha es el 29 de mayo del 2015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13 de enero del 2014</dc:title>
  <dc:creator>Helen Zumaeta</dc:creator>
  <cp:lastModifiedBy>Helen Zumaeta</cp:lastModifiedBy>
  <cp:revision>59</cp:revision>
  <cp:lastPrinted>2014-01-13T15:15:28Z</cp:lastPrinted>
  <dcterms:created xsi:type="dcterms:W3CDTF">2014-01-08T20:37:14Z</dcterms:created>
  <dcterms:modified xsi:type="dcterms:W3CDTF">2015-05-29T19:23:46Z</dcterms:modified>
</cp:coreProperties>
</file>